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93" r:id="rId2"/>
    <p:sldId id="292" r:id="rId3"/>
    <p:sldId id="276" r:id="rId4"/>
    <p:sldId id="302" r:id="rId5"/>
    <p:sldId id="294" r:id="rId6"/>
    <p:sldId id="295" r:id="rId7"/>
    <p:sldId id="275" r:id="rId8"/>
    <p:sldId id="261" r:id="rId9"/>
    <p:sldId id="305" r:id="rId10"/>
    <p:sldId id="283" r:id="rId11"/>
    <p:sldId id="287" r:id="rId12"/>
    <p:sldId id="298" r:id="rId13"/>
    <p:sldId id="306" r:id="rId14"/>
    <p:sldId id="300" r:id="rId15"/>
    <p:sldId id="297" r:id="rId16"/>
    <p:sldId id="301" r:id="rId17"/>
    <p:sldId id="29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660033"/>
    <a:srgbClr val="9900CC"/>
    <a:srgbClr val="FFFF00"/>
    <a:srgbClr val="FF0000"/>
    <a:srgbClr val="99CC00"/>
    <a:srgbClr val="FFCC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1" autoAdjust="0"/>
    <p:restoredTop sz="94673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26F77-1225-4FD0-BDE2-10205114E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C6E86-637E-4454-BEE9-51C3CDF5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08946-9440-4002-89CB-124ECEC49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88DB5-D2B0-4795-9D69-1E7EDF391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BCCEC-3A89-4E34-B8C6-6B57AB58D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1AC0-60B7-49E0-9769-FB9CA7A33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C650-81FE-4A55-9284-D97B5D9B4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EDD7-72A2-4F79-ACC0-20E0660CD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77D58-FFC8-442D-B81C-E498B8D32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1978E-C497-44BF-8948-FD933E65D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28B9E-9DAE-40DF-BBE8-B7754E6E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8DA774F-42EB-472C-95B2-096EF2D58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u="sng">
                <a:solidFill>
                  <a:srgbClr val="0000FF"/>
                </a:solidFill>
              </a:rPr>
              <a:t>Chính tả </a:t>
            </a:r>
            <a:r>
              <a:rPr lang="en-US" sz="3600" b="1">
                <a:solidFill>
                  <a:srgbClr val="0000FF"/>
                </a:solidFill>
              </a:rPr>
              <a:t>(nghe-viết)</a:t>
            </a:r>
            <a:endParaRPr lang="en-US" sz="3600" b="1" u="sng">
              <a:solidFill>
                <a:srgbClr val="0000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Kiểm tra bài cũ</a:t>
            </a:r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1295400" y="3200400"/>
            <a:ext cx="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676400" y="3429000"/>
            <a:ext cx="2819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/>
              <a:t>nảy mầm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600200" y="4343400"/>
            <a:ext cx="419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/>
              <a:t>lái máy bay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600200" y="5410200"/>
            <a:ext cx="419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/>
              <a:t>thuốc nổ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/>
      <p:bldP spid="46089" grpId="0"/>
      <p:bldP spid="460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609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 i="1" u="sng">
                <a:solidFill>
                  <a:srgbClr val="0000FF"/>
                </a:solidFill>
              </a:rPr>
              <a:t>II. Bài tập chính tả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54102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</a:rPr>
              <a:t>2. Điền vào chỗ trống: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</a:rPr>
              <a:t>	a) </a:t>
            </a:r>
            <a:r>
              <a:rPr lang="en-US" sz="4000" b="1">
                <a:solidFill>
                  <a:srgbClr val="FF0000"/>
                </a:solidFill>
              </a:rPr>
              <a:t>tr</a:t>
            </a:r>
            <a:r>
              <a:rPr lang="en-US" sz="4000">
                <a:solidFill>
                  <a:srgbClr val="FF0000"/>
                </a:solidFill>
              </a:rPr>
              <a:t> </a:t>
            </a:r>
            <a:r>
              <a:rPr lang="en-US" sz="4000">
                <a:solidFill>
                  <a:srgbClr val="0000FF"/>
                </a:solidFill>
              </a:rPr>
              <a:t>hay </a:t>
            </a:r>
            <a:r>
              <a:rPr lang="en-US" sz="4000" b="1">
                <a:solidFill>
                  <a:srgbClr val="FF0000"/>
                </a:solidFill>
              </a:rPr>
              <a:t>ch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533400" y="228600"/>
            <a:ext cx="86106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Ngu Công dời núi</a:t>
            </a:r>
          </a:p>
          <a:p>
            <a:pPr eaLnBrk="1" hangingPunct="1">
              <a:spcBef>
                <a:spcPct val="35000"/>
              </a:spcBef>
              <a:spcAft>
                <a:spcPct val="70000"/>
              </a:spcAft>
            </a:pPr>
            <a:r>
              <a:rPr lang="en-US" sz="4400"/>
              <a:t>Ngày x</a:t>
            </a:r>
            <a:r>
              <a:rPr lang="vi-VN" sz="4400"/>
              <a:t>ư</a:t>
            </a:r>
            <a:r>
              <a:rPr lang="en-US" sz="4400"/>
              <a:t>a, ở …ung Quốc có một cụ già…ín m</a:t>
            </a:r>
            <a:r>
              <a:rPr lang="vi-VN" sz="4400"/>
              <a:t>ươ</a:t>
            </a:r>
            <a:r>
              <a:rPr lang="en-US" sz="4400"/>
              <a:t>i tuổi tên là Ngu Công. Bực mình vì hai …ái núi Thái Hàng và V</a:t>
            </a:r>
            <a:r>
              <a:rPr lang="vi-VN" sz="4400"/>
              <a:t>ươ</a:t>
            </a:r>
            <a:r>
              <a:rPr lang="en-US" sz="4400"/>
              <a:t>ng Ốc …ắn ngang </a:t>
            </a:r>
            <a:r>
              <a:rPr lang="vi-VN" sz="4400"/>
              <a:t>đư</a:t>
            </a:r>
            <a:r>
              <a:rPr lang="en-US" sz="4400"/>
              <a:t>ờng vào nhà,  Ngu  Công  hằng ngày mang cuốc ra </a:t>
            </a:r>
            <a:r>
              <a:rPr lang="vi-VN" sz="4400"/>
              <a:t>đ</a:t>
            </a:r>
            <a:r>
              <a:rPr lang="en-US" sz="4400"/>
              <a:t>ào núi </a:t>
            </a:r>
            <a:r>
              <a:rPr lang="vi-VN" sz="4400"/>
              <a:t>đ</a:t>
            </a:r>
            <a:r>
              <a:rPr lang="en-US" sz="4400"/>
              <a:t>ổ </a:t>
            </a:r>
            <a:r>
              <a:rPr lang="vi-VN" sz="4400"/>
              <a:t>đ</a:t>
            </a:r>
            <a:r>
              <a:rPr lang="en-US" sz="4400"/>
              <a:t>i.</a:t>
            </a:r>
          </a:p>
          <a:p>
            <a:pPr eaLnBrk="1" hangingPunct="1">
              <a:lnSpc>
                <a:spcPct val="75000"/>
              </a:lnSpc>
              <a:spcBef>
                <a:spcPct val="30000"/>
              </a:spcBef>
              <a:spcAft>
                <a:spcPct val="10000"/>
              </a:spcAft>
            </a:pPr>
            <a:endParaRPr lang="en-US" sz="440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9154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Ngu Công dời núi</a:t>
            </a:r>
          </a:p>
          <a:p>
            <a:pPr eaLnBrk="1" hangingPunct="1">
              <a:spcBef>
                <a:spcPct val="35000"/>
              </a:spcBef>
              <a:spcAft>
                <a:spcPct val="70000"/>
              </a:spcAft>
            </a:pPr>
            <a:r>
              <a:rPr lang="en-US" sz="4000"/>
              <a:t>Có ng</a:t>
            </a:r>
            <a:r>
              <a:rPr lang="vi-VN" sz="4000"/>
              <a:t>ư</a:t>
            </a:r>
            <a:r>
              <a:rPr lang="en-US" sz="4000"/>
              <a:t>ời …ê c</a:t>
            </a:r>
            <a:r>
              <a:rPr lang="vi-VN" sz="4000"/>
              <a:t>ư</a:t>
            </a:r>
            <a:r>
              <a:rPr lang="en-US" sz="4000"/>
              <a:t>ời cụ làm vậy uổng công. Cụ nói: “Ngày nào tôi cũng </a:t>
            </a:r>
            <a:r>
              <a:rPr lang="vi-VN" sz="4000"/>
              <a:t>đ</a:t>
            </a:r>
            <a:r>
              <a:rPr lang="en-US" sz="4000"/>
              <a:t>ào. Tôi …chết thì con tôi </a:t>
            </a:r>
            <a:r>
              <a:rPr lang="vi-VN" sz="4000"/>
              <a:t>đ</a:t>
            </a:r>
            <a:r>
              <a:rPr lang="en-US" sz="4000"/>
              <a:t>ào. Con tôi chết thì …áu tôi </a:t>
            </a:r>
            <a:r>
              <a:rPr lang="vi-VN" sz="4000"/>
              <a:t>đ</a:t>
            </a:r>
            <a:r>
              <a:rPr lang="en-US" sz="4000"/>
              <a:t>ào …áu tôi chết, thì có..ắt của tôi </a:t>
            </a:r>
            <a:r>
              <a:rPr lang="vi-VN" sz="4000"/>
              <a:t>đ</a:t>
            </a:r>
            <a:r>
              <a:rPr lang="en-US" sz="4000"/>
              <a:t>ào. Họ hàng nhà tôi …uyền nhau </a:t>
            </a:r>
            <a:r>
              <a:rPr lang="vi-VN" sz="4000"/>
              <a:t>đ</a:t>
            </a:r>
            <a:r>
              <a:rPr lang="en-US" sz="4000"/>
              <a:t>ời này </a:t>
            </a:r>
            <a:r>
              <a:rPr lang="vi-VN" sz="4000"/>
              <a:t>đ</a:t>
            </a:r>
            <a:r>
              <a:rPr lang="en-US" sz="4000"/>
              <a:t>ến </a:t>
            </a:r>
            <a:r>
              <a:rPr lang="vi-VN" sz="4000"/>
              <a:t>đ</a:t>
            </a:r>
            <a:r>
              <a:rPr lang="en-US" sz="4000"/>
              <a:t>ời khác </a:t>
            </a:r>
            <a:r>
              <a:rPr lang="vi-VN" sz="4000"/>
              <a:t>đ</a:t>
            </a:r>
            <a:r>
              <a:rPr lang="en-US" sz="4000"/>
              <a:t>ào.Núi …ẳng thể mọc cao h</a:t>
            </a:r>
            <a:r>
              <a:rPr lang="vi-VN" sz="4000"/>
              <a:t>ơ</a:t>
            </a:r>
            <a:r>
              <a:rPr lang="en-US" sz="4000"/>
              <a:t>n </a:t>
            </a:r>
            <a:r>
              <a:rPr lang="vi-VN" sz="4000"/>
              <a:t>đư</a:t>
            </a:r>
            <a:r>
              <a:rPr lang="en-US" sz="4000"/>
              <a:t>ợc nên nhất </a:t>
            </a:r>
            <a:r>
              <a:rPr lang="vi-VN" sz="4000"/>
              <a:t>đ</a:t>
            </a:r>
            <a:r>
              <a:rPr lang="en-US" sz="4000"/>
              <a:t>ịnh sẽ có ngày bị san bằng.”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Ngu Công dời núi</a:t>
            </a:r>
          </a:p>
          <a:p>
            <a:pPr eaLnBrk="1" hangingPunct="1">
              <a:spcBef>
                <a:spcPct val="35000"/>
              </a:spcBef>
              <a:spcAft>
                <a:spcPct val="70000"/>
              </a:spcAft>
            </a:pPr>
            <a:r>
              <a:rPr lang="en-US" sz="4000"/>
              <a:t>Ngày x</a:t>
            </a:r>
            <a:r>
              <a:rPr lang="vi-VN" sz="4000"/>
              <a:t>ư</a:t>
            </a:r>
            <a:r>
              <a:rPr lang="en-US" sz="4000"/>
              <a:t>a, ở </a:t>
            </a:r>
            <a:r>
              <a:rPr lang="en-US" sz="4000" b="1">
                <a:solidFill>
                  <a:srgbClr val="FF0000"/>
                </a:solidFill>
              </a:rPr>
              <a:t>Tr</a:t>
            </a:r>
            <a:r>
              <a:rPr lang="en-US" sz="4000"/>
              <a:t>ung Quốc có một cụ gia </a:t>
            </a:r>
            <a:r>
              <a:rPr lang="en-US" sz="4000">
                <a:solidFill>
                  <a:srgbClr val="660033"/>
                </a:solidFill>
              </a:rPr>
              <a:t>ø</a:t>
            </a:r>
            <a:r>
              <a:rPr lang="en-US" sz="4000" b="1">
                <a:solidFill>
                  <a:srgbClr val="FF0000"/>
                </a:solidFill>
              </a:rPr>
              <a:t>ch</a:t>
            </a:r>
            <a:r>
              <a:rPr lang="en-US" sz="4000">
                <a:solidFill>
                  <a:srgbClr val="660033"/>
                </a:solidFill>
              </a:rPr>
              <a:t>ín</a:t>
            </a:r>
            <a:r>
              <a:rPr lang="en-US" sz="4000"/>
              <a:t> m</a:t>
            </a:r>
            <a:r>
              <a:rPr lang="vi-VN" sz="4000"/>
              <a:t>ươ</a:t>
            </a:r>
            <a:r>
              <a:rPr lang="en-US" sz="4000"/>
              <a:t>i tuổi tên là Ngu Công. Bực mình vì hai </a:t>
            </a:r>
            <a:r>
              <a:rPr lang="en-US" sz="4000" b="1">
                <a:solidFill>
                  <a:srgbClr val="FF0000"/>
                </a:solidFill>
              </a:rPr>
              <a:t>tr</a:t>
            </a:r>
            <a:r>
              <a:rPr lang="en-US" sz="4000"/>
              <a:t>ái núi Thái Hàng và V</a:t>
            </a:r>
            <a:r>
              <a:rPr lang="vi-VN" sz="4000"/>
              <a:t>ươ</a:t>
            </a:r>
            <a:r>
              <a:rPr lang="en-US" sz="4000"/>
              <a:t>ng Ốc </a:t>
            </a:r>
            <a:r>
              <a:rPr lang="en-US" sz="4000" b="1">
                <a:solidFill>
                  <a:srgbClr val="FF0000"/>
                </a:solidFill>
              </a:rPr>
              <a:t>ch</a:t>
            </a:r>
            <a:r>
              <a:rPr lang="en-US" sz="4000"/>
              <a:t>ắn ngang </a:t>
            </a:r>
            <a:r>
              <a:rPr lang="vi-VN" sz="4000"/>
              <a:t>đư</a:t>
            </a:r>
            <a:r>
              <a:rPr lang="en-US" sz="4000"/>
              <a:t>ờng vào nhà,  Ngu  Công  hằng ngày mang cuốc ra </a:t>
            </a:r>
            <a:r>
              <a:rPr lang="vi-VN" sz="4000"/>
              <a:t>đ</a:t>
            </a:r>
            <a:r>
              <a:rPr lang="en-US" sz="4000"/>
              <a:t>ào núi </a:t>
            </a:r>
            <a:r>
              <a:rPr lang="vi-VN" sz="4000"/>
              <a:t>đ</a:t>
            </a:r>
            <a:r>
              <a:rPr lang="en-US" sz="4000"/>
              <a:t>ổ </a:t>
            </a:r>
            <a:r>
              <a:rPr lang="vi-VN" sz="4000"/>
              <a:t>đ</a:t>
            </a:r>
            <a:r>
              <a:rPr lang="en-US" sz="4000"/>
              <a:t>i.</a:t>
            </a:r>
          </a:p>
          <a:p>
            <a:pPr eaLnBrk="1" hangingPunct="1">
              <a:lnSpc>
                <a:spcPct val="75000"/>
              </a:lnSpc>
              <a:spcBef>
                <a:spcPct val="30000"/>
              </a:spcBef>
              <a:spcAft>
                <a:spcPct val="10000"/>
              </a:spcAft>
            </a:pPr>
            <a:endParaRPr lang="en-US" sz="400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Ngu Công dời núi</a:t>
            </a:r>
          </a:p>
          <a:p>
            <a:pPr eaLnBrk="1" hangingPunct="1">
              <a:spcBef>
                <a:spcPct val="35000"/>
              </a:spcBef>
              <a:spcAft>
                <a:spcPct val="70000"/>
              </a:spcAft>
            </a:pPr>
            <a:r>
              <a:rPr lang="en-US" sz="4000"/>
              <a:t>Có ng</a:t>
            </a:r>
            <a:r>
              <a:rPr lang="vi-VN" sz="4000"/>
              <a:t>ư</a:t>
            </a:r>
            <a:r>
              <a:rPr lang="en-US" sz="4000"/>
              <a:t>ời </a:t>
            </a:r>
            <a:r>
              <a:rPr lang="en-US" sz="4000" b="1">
                <a:solidFill>
                  <a:srgbClr val="FF0000"/>
                </a:solidFill>
              </a:rPr>
              <a:t>ch</a:t>
            </a:r>
            <a:r>
              <a:rPr lang="en-US" sz="4000"/>
              <a:t>ê c</a:t>
            </a:r>
            <a:r>
              <a:rPr lang="vi-VN" sz="4000"/>
              <a:t>ư</a:t>
            </a:r>
            <a:r>
              <a:rPr lang="en-US" sz="4000"/>
              <a:t>ời cụ làm vậy uổng công. Cụ nói: “Ngày nào tôi cũng </a:t>
            </a:r>
            <a:r>
              <a:rPr lang="vi-VN" sz="4000"/>
              <a:t>đ</a:t>
            </a:r>
            <a:r>
              <a:rPr lang="en-US" sz="4000"/>
              <a:t>ào. Tôi </a:t>
            </a:r>
            <a:r>
              <a:rPr lang="en-US" sz="4000" b="1">
                <a:solidFill>
                  <a:srgbClr val="FF0000"/>
                </a:solidFill>
              </a:rPr>
              <a:t>ch</a:t>
            </a:r>
            <a:r>
              <a:rPr lang="en-US" sz="4000"/>
              <a:t>ết thì con tôi </a:t>
            </a:r>
            <a:r>
              <a:rPr lang="vi-VN" sz="4000"/>
              <a:t>đ</a:t>
            </a:r>
            <a:r>
              <a:rPr lang="en-US" sz="4000"/>
              <a:t>ào. Con tôi chết thì </a:t>
            </a:r>
            <a:r>
              <a:rPr lang="en-US" sz="4000" b="1">
                <a:solidFill>
                  <a:srgbClr val="FF0000"/>
                </a:solidFill>
              </a:rPr>
              <a:t>ch</a:t>
            </a:r>
            <a:r>
              <a:rPr lang="en-US" sz="4000"/>
              <a:t>áu tôi </a:t>
            </a:r>
            <a:r>
              <a:rPr lang="vi-VN" sz="4000"/>
              <a:t>đ</a:t>
            </a:r>
            <a:r>
              <a:rPr lang="en-US" sz="4000"/>
              <a:t>ào </a:t>
            </a:r>
            <a:r>
              <a:rPr lang="en-US" sz="4000" b="1">
                <a:solidFill>
                  <a:srgbClr val="FF0000"/>
                </a:solidFill>
              </a:rPr>
              <a:t>ch</a:t>
            </a:r>
            <a:r>
              <a:rPr lang="en-US" sz="4000"/>
              <a:t>áu tôi chết, thì có </a:t>
            </a:r>
            <a:r>
              <a:rPr lang="en-US" sz="4000" b="1">
                <a:solidFill>
                  <a:srgbClr val="FF0000"/>
                </a:solidFill>
              </a:rPr>
              <a:t>ch</a:t>
            </a:r>
            <a:r>
              <a:rPr lang="en-US" sz="4000"/>
              <a:t>ắt của tôi </a:t>
            </a:r>
            <a:r>
              <a:rPr lang="vi-VN" sz="4000"/>
              <a:t>đ</a:t>
            </a:r>
            <a:r>
              <a:rPr lang="en-US" sz="4000"/>
              <a:t>ào. Họ hàng nhà tôi </a:t>
            </a:r>
            <a:r>
              <a:rPr lang="en-US" sz="4000" b="1">
                <a:solidFill>
                  <a:srgbClr val="FF0000"/>
                </a:solidFill>
              </a:rPr>
              <a:t>tr</a:t>
            </a:r>
            <a:r>
              <a:rPr lang="en-US" sz="4000"/>
              <a:t>uyền nhau </a:t>
            </a:r>
            <a:r>
              <a:rPr lang="vi-VN" sz="4000"/>
              <a:t>đ</a:t>
            </a:r>
            <a:r>
              <a:rPr lang="en-US" sz="4000"/>
              <a:t>ời này </a:t>
            </a:r>
            <a:r>
              <a:rPr lang="vi-VN" sz="4000"/>
              <a:t>đ</a:t>
            </a:r>
            <a:r>
              <a:rPr lang="en-US" sz="4000"/>
              <a:t>ến </a:t>
            </a:r>
            <a:r>
              <a:rPr lang="vi-VN" sz="4000"/>
              <a:t>đ</a:t>
            </a:r>
            <a:r>
              <a:rPr lang="en-US" sz="4000"/>
              <a:t>ời khác </a:t>
            </a:r>
            <a:r>
              <a:rPr lang="vi-VN" sz="4000"/>
              <a:t>đ</a:t>
            </a:r>
            <a:r>
              <a:rPr lang="en-US" sz="4000"/>
              <a:t>ào.Núi …</a:t>
            </a:r>
            <a:r>
              <a:rPr lang="en-US" sz="4000" b="1">
                <a:solidFill>
                  <a:srgbClr val="FF0000"/>
                </a:solidFill>
              </a:rPr>
              <a:t>ch</a:t>
            </a:r>
            <a:r>
              <a:rPr lang="en-US" sz="4000"/>
              <a:t>ẳng thể mọc cao h</a:t>
            </a:r>
            <a:r>
              <a:rPr lang="vi-VN" sz="4000"/>
              <a:t>ơ</a:t>
            </a:r>
            <a:r>
              <a:rPr lang="en-US" sz="4000"/>
              <a:t>n </a:t>
            </a:r>
            <a:r>
              <a:rPr lang="vi-VN" sz="4000"/>
              <a:t>đư</a:t>
            </a:r>
            <a:r>
              <a:rPr lang="en-US" sz="4000"/>
              <a:t>ợc nên nhất </a:t>
            </a:r>
            <a:r>
              <a:rPr lang="vi-VN" sz="4000"/>
              <a:t>đ</a:t>
            </a:r>
            <a:r>
              <a:rPr lang="en-US" sz="4000"/>
              <a:t>ịnh sẽ có ngày bị san bằng.”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2133600"/>
            <a:ext cx="9144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/>
              <a:t>	…ời nghe cụ già nói vậy, liền </a:t>
            </a:r>
            <a:r>
              <a:rPr lang="vi-VN" sz="4400"/>
              <a:t>đ</a:t>
            </a:r>
            <a:r>
              <a:rPr lang="en-US" sz="4400"/>
              <a:t>ẩy hai …ái núi ra xa </a:t>
            </a:r>
            <a:r>
              <a:rPr lang="vi-VN" sz="4400"/>
              <a:t>đ</a:t>
            </a:r>
            <a:r>
              <a:rPr lang="en-US" sz="4400"/>
              <a:t>ể cụ có lối </a:t>
            </a:r>
            <a:r>
              <a:rPr lang="vi-VN" sz="4400"/>
              <a:t>đ</a:t>
            </a:r>
            <a:r>
              <a:rPr lang="en-US" sz="4400"/>
              <a:t>i lại. 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2133600"/>
            <a:ext cx="9144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/>
              <a:t>	</a:t>
            </a:r>
            <a:r>
              <a:rPr lang="en-US" sz="4400" b="1">
                <a:solidFill>
                  <a:srgbClr val="FF0000"/>
                </a:solidFill>
              </a:rPr>
              <a:t>Tr</a:t>
            </a:r>
            <a:r>
              <a:rPr lang="en-US" sz="4400"/>
              <a:t>ời nghe cụ già nói vậy, liền </a:t>
            </a:r>
            <a:r>
              <a:rPr lang="vi-VN" sz="4400"/>
              <a:t>đ</a:t>
            </a:r>
            <a:r>
              <a:rPr lang="en-US" sz="4400"/>
              <a:t>ẩy hai </a:t>
            </a:r>
            <a:r>
              <a:rPr lang="en-US" sz="4400" b="1">
                <a:solidFill>
                  <a:srgbClr val="FF0000"/>
                </a:solidFill>
              </a:rPr>
              <a:t>tr</a:t>
            </a:r>
            <a:r>
              <a:rPr lang="en-US" sz="4400"/>
              <a:t>ái núi ra xa </a:t>
            </a:r>
            <a:r>
              <a:rPr lang="vi-VN" sz="4400"/>
              <a:t>đ</a:t>
            </a:r>
            <a:r>
              <a:rPr lang="en-US" sz="4400"/>
              <a:t>ể cụ có lối </a:t>
            </a:r>
            <a:r>
              <a:rPr lang="vi-VN" sz="4400"/>
              <a:t>đ</a:t>
            </a:r>
            <a:r>
              <a:rPr lang="en-US" sz="4400"/>
              <a:t>i lại. 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2362200"/>
            <a:ext cx="914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 u="sng">
                <a:solidFill>
                  <a:srgbClr val="0000FF"/>
                </a:solidFill>
              </a:rPr>
              <a:t>Kỳ sau</a:t>
            </a:r>
            <a:r>
              <a:rPr lang="en-US" sz="4400" b="1">
                <a:solidFill>
                  <a:srgbClr val="0000FF"/>
                </a:solidFill>
              </a:rPr>
              <a:t>: Ng</a:t>
            </a:r>
            <a:r>
              <a:rPr lang="vi-VN" sz="4400" b="1">
                <a:solidFill>
                  <a:srgbClr val="0000FF"/>
                </a:solidFill>
              </a:rPr>
              <a:t>ư</a:t>
            </a:r>
            <a:r>
              <a:rPr lang="en-US" sz="4400" b="1">
                <a:solidFill>
                  <a:srgbClr val="0000FF"/>
                </a:solidFill>
              </a:rPr>
              <a:t>ời tìm </a:t>
            </a:r>
            <a:r>
              <a:rPr lang="vi-VN" sz="4400" b="1">
                <a:solidFill>
                  <a:srgbClr val="0000FF"/>
                </a:solidFill>
              </a:rPr>
              <a:t>đư</a:t>
            </a:r>
            <a:r>
              <a:rPr lang="en-US" sz="4400" b="1">
                <a:solidFill>
                  <a:srgbClr val="0000FF"/>
                </a:solidFill>
              </a:rPr>
              <a:t>ờng lên các vì sao  	</a:t>
            </a:r>
            <a:endParaRPr lang="en-US" sz="440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u="sng">
                <a:solidFill>
                  <a:srgbClr val="0000FF"/>
                </a:solidFill>
              </a:rPr>
              <a:t>Chính tả </a:t>
            </a:r>
            <a:r>
              <a:rPr lang="en-US" sz="3600" b="1">
                <a:solidFill>
                  <a:srgbClr val="0000FF"/>
                </a:solidFill>
              </a:rPr>
              <a:t>(nghe-viết)</a:t>
            </a:r>
            <a:endParaRPr lang="en-US" sz="3600" b="1" u="sng">
              <a:solidFill>
                <a:srgbClr val="0000FF"/>
              </a:solidFill>
            </a:endParaRPr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609600" y="1981200"/>
            <a:ext cx="80772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>
                <a:rot lat="18600000" lon="0" rev="0"/>
              </a:camera>
              <a:lightRig rig="legacyFlat3" dir="b"/>
            </a:scene3d>
            <a:sp3d extrusionH="430200" prstMaterial="legacyMatte">
              <a:extrusionClr>
                <a:srgbClr val="00FF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Người chiến sĩ giàu nghị lực 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52400" y="766763"/>
            <a:ext cx="2133600" cy="833437"/>
          </a:xfrm>
          <a:prstGeom prst="rect">
            <a:avLst/>
          </a:prstGeom>
          <a:solidFill>
            <a:srgbClr val="FF99CC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/>
              <a:t> S/116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198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Bài viết</a:t>
            </a: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752600" y="0"/>
            <a:ext cx="678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Ng</a:t>
            </a:r>
            <a:r>
              <a:rPr lang="vi-VN" sz="3600" b="1">
                <a:solidFill>
                  <a:srgbClr val="0000FF"/>
                </a:solidFill>
              </a:rPr>
              <a:t>ư</a:t>
            </a:r>
            <a:r>
              <a:rPr lang="en-US" sz="3600" b="1">
                <a:solidFill>
                  <a:srgbClr val="0000FF"/>
                </a:solidFill>
              </a:rPr>
              <a:t>ời chiến sĩ giàu nghị lực </a:t>
            </a:r>
          </a:p>
        </p:txBody>
      </p:sp>
      <p:sp>
        <p:nvSpPr>
          <p:cNvPr id="4100" name="Text Box 12"/>
          <p:cNvSpPr txBox="1">
            <a:spLocks noChangeArrowheads="1"/>
          </p:cNvSpPr>
          <p:nvPr/>
        </p:nvSpPr>
        <p:spPr bwMode="auto">
          <a:xfrm>
            <a:off x="0" y="72390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	Trong trận chiến </a:t>
            </a:r>
            <a:r>
              <a:rPr lang="vi-VN" sz="3200">
                <a:solidFill>
                  <a:schemeClr val="tx2"/>
                </a:solidFill>
              </a:rPr>
              <a:t>đ</a:t>
            </a:r>
            <a:r>
              <a:rPr lang="en-US" sz="3200">
                <a:solidFill>
                  <a:schemeClr val="tx2"/>
                </a:solidFill>
              </a:rPr>
              <a:t>ấu giải phóng Sài Gòn cuối tháng 4 n</a:t>
            </a:r>
            <a:r>
              <a:rPr lang="vi-VN" sz="3200">
                <a:solidFill>
                  <a:schemeClr val="tx2"/>
                </a:solidFill>
              </a:rPr>
              <a:t>ă</a:t>
            </a:r>
            <a:r>
              <a:rPr lang="en-US" sz="3200">
                <a:solidFill>
                  <a:schemeClr val="tx2"/>
                </a:solidFill>
              </a:rPr>
              <a:t>m 1975, Lê Duy Ứng bị th</a:t>
            </a:r>
            <a:r>
              <a:rPr lang="vi-VN" sz="3200">
                <a:solidFill>
                  <a:schemeClr val="tx2"/>
                </a:solidFill>
              </a:rPr>
              <a:t>ươ</a:t>
            </a:r>
            <a:r>
              <a:rPr lang="en-US" sz="3200">
                <a:solidFill>
                  <a:schemeClr val="tx2"/>
                </a:solidFill>
              </a:rPr>
              <a:t>ng nặng.Anh </a:t>
            </a:r>
            <a:r>
              <a:rPr lang="vi-VN" sz="3200">
                <a:solidFill>
                  <a:schemeClr val="tx2"/>
                </a:solidFill>
              </a:rPr>
              <a:t>đ</a:t>
            </a:r>
            <a:r>
              <a:rPr lang="en-US" sz="3200">
                <a:solidFill>
                  <a:schemeClr val="tx2"/>
                </a:solidFill>
              </a:rPr>
              <a:t>ã quệt máu chảy từ </a:t>
            </a:r>
            <a:r>
              <a:rPr lang="vi-VN" sz="3200">
                <a:solidFill>
                  <a:schemeClr val="tx2"/>
                </a:solidFill>
              </a:rPr>
              <a:t>đ</a:t>
            </a:r>
            <a:r>
              <a:rPr lang="en-US" sz="3200">
                <a:solidFill>
                  <a:schemeClr val="tx2"/>
                </a:solidFill>
              </a:rPr>
              <a:t>ôi mắt bị th</a:t>
            </a:r>
            <a:r>
              <a:rPr lang="vi-VN" sz="3200">
                <a:solidFill>
                  <a:schemeClr val="tx2"/>
                </a:solidFill>
              </a:rPr>
              <a:t>ươ</a:t>
            </a:r>
            <a:r>
              <a:rPr lang="en-US" sz="3200">
                <a:solidFill>
                  <a:schemeClr val="tx2"/>
                </a:solidFill>
              </a:rPr>
              <a:t>ng vẽ một bức chân dung Bác Hồ. Tác phẩm của ng</a:t>
            </a:r>
            <a:r>
              <a:rPr lang="vi-VN" sz="3200">
                <a:solidFill>
                  <a:schemeClr val="tx2"/>
                </a:solidFill>
              </a:rPr>
              <a:t>ư</a:t>
            </a:r>
            <a:r>
              <a:rPr lang="en-US" sz="3200">
                <a:solidFill>
                  <a:schemeClr val="tx2"/>
                </a:solidFill>
              </a:rPr>
              <a:t>ời th</a:t>
            </a:r>
            <a:r>
              <a:rPr lang="vi-VN" sz="3200">
                <a:solidFill>
                  <a:schemeClr val="tx2"/>
                </a:solidFill>
              </a:rPr>
              <a:t>ươ</a:t>
            </a:r>
            <a:r>
              <a:rPr lang="en-US" sz="3200">
                <a:solidFill>
                  <a:schemeClr val="tx2"/>
                </a:solidFill>
              </a:rPr>
              <a:t>ng binh hỏng mắt </a:t>
            </a:r>
            <a:r>
              <a:rPr lang="vi-VN" sz="3200">
                <a:solidFill>
                  <a:schemeClr val="tx2"/>
                </a:solidFill>
              </a:rPr>
              <a:t>đ</a:t>
            </a:r>
            <a:r>
              <a:rPr lang="en-US" sz="3200">
                <a:solidFill>
                  <a:schemeClr val="tx2"/>
                </a:solidFill>
              </a:rPr>
              <a:t>ã gây xúc </a:t>
            </a:r>
            <a:r>
              <a:rPr lang="vi-VN" sz="3200">
                <a:solidFill>
                  <a:schemeClr val="tx2"/>
                </a:solidFill>
              </a:rPr>
              <a:t>đ</a:t>
            </a:r>
            <a:r>
              <a:rPr lang="en-US" sz="3200">
                <a:solidFill>
                  <a:schemeClr val="tx2"/>
                </a:solidFill>
              </a:rPr>
              <a:t>ộng cho </a:t>
            </a:r>
            <a:r>
              <a:rPr lang="vi-VN" sz="3200">
                <a:solidFill>
                  <a:schemeClr val="tx2"/>
                </a:solidFill>
              </a:rPr>
              <a:t>đ</a:t>
            </a:r>
            <a:r>
              <a:rPr lang="en-US" sz="3200">
                <a:solidFill>
                  <a:schemeClr val="tx2"/>
                </a:solidFill>
              </a:rPr>
              <a:t>ồng bào cả n</a:t>
            </a:r>
            <a:r>
              <a:rPr lang="vi-VN" sz="3200">
                <a:solidFill>
                  <a:schemeClr val="tx2"/>
                </a:solidFill>
              </a:rPr>
              <a:t>ư</a:t>
            </a:r>
            <a:r>
              <a:rPr lang="en-US" sz="3200">
                <a:solidFill>
                  <a:schemeClr val="tx2"/>
                </a:solidFill>
              </a:rPr>
              <a:t>ớc. Từ </a:t>
            </a:r>
            <a:r>
              <a:rPr lang="vi-VN" sz="3200">
                <a:solidFill>
                  <a:schemeClr val="tx2"/>
                </a:solidFill>
              </a:rPr>
              <a:t>đ</a:t>
            </a:r>
            <a:r>
              <a:rPr lang="en-US" sz="3200">
                <a:solidFill>
                  <a:schemeClr val="tx2"/>
                </a:solidFill>
              </a:rPr>
              <a:t>ó </a:t>
            </a:r>
            <a:r>
              <a:rPr lang="vi-VN" sz="3200">
                <a:solidFill>
                  <a:schemeClr val="tx2"/>
                </a:solidFill>
              </a:rPr>
              <a:t>đ</a:t>
            </a:r>
            <a:r>
              <a:rPr lang="en-US" sz="3200">
                <a:solidFill>
                  <a:schemeClr val="tx2"/>
                </a:solidFill>
              </a:rPr>
              <a:t>ến nay, hoạ sĩ Lê Duy Ứng </a:t>
            </a:r>
            <a:r>
              <a:rPr lang="vi-VN" sz="3200">
                <a:solidFill>
                  <a:schemeClr val="tx2"/>
                </a:solidFill>
              </a:rPr>
              <a:t>đ</a:t>
            </a:r>
            <a:r>
              <a:rPr lang="en-US" sz="3200">
                <a:solidFill>
                  <a:schemeClr val="tx2"/>
                </a:solidFill>
              </a:rPr>
              <a:t>ã có h</a:t>
            </a:r>
            <a:r>
              <a:rPr lang="vi-VN" sz="3200">
                <a:solidFill>
                  <a:schemeClr val="tx2"/>
                </a:solidFill>
              </a:rPr>
              <a:t>ơ</a:t>
            </a:r>
            <a:r>
              <a:rPr lang="en-US" sz="3200">
                <a:solidFill>
                  <a:schemeClr val="tx2"/>
                </a:solidFill>
              </a:rPr>
              <a:t>n 30 triển lãm tranh, t</a:t>
            </a:r>
            <a:r>
              <a:rPr lang="vi-VN" sz="3200">
                <a:solidFill>
                  <a:schemeClr val="tx2"/>
                </a:solidFill>
              </a:rPr>
              <a:t>ư</a:t>
            </a:r>
            <a:r>
              <a:rPr lang="en-US" sz="3200">
                <a:solidFill>
                  <a:schemeClr val="tx2"/>
                </a:solidFill>
              </a:rPr>
              <a:t>ợng,</a:t>
            </a:r>
            <a:r>
              <a:rPr lang="vi-VN" sz="3200">
                <a:solidFill>
                  <a:schemeClr val="tx2"/>
                </a:solidFill>
              </a:rPr>
              <a:t>đ</a:t>
            </a:r>
            <a:r>
              <a:rPr lang="en-US" sz="3200">
                <a:solidFill>
                  <a:schemeClr val="tx2"/>
                </a:solidFill>
              </a:rPr>
              <a:t>oạt 5 giải th</a:t>
            </a:r>
            <a:r>
              <a:rPr lang="vi-VN" sz="3200">
                <a:solidFill>
                  <a:schemeClr val="tx2"/>
                </a:solidFill>
              </a:rPr>
              <a:t>ư</a:t>
            </a:r>
            <a:r>
              <a:rPr lang="en-US" sz="3200">
                <a:solidFill>
                  <a:schemeClr val="tx2"/>
                </a:solidFill>
              </a:rPr>
              <a:t>ởng mĩ thuật quốc gia và quốc tế. Nhiều tác phẩm của anh </a:t>
            </a:r>
            <a:r>
              <a:rPr lang="vi-VN" sz="3200">
                <a:solidFill>
                  <a:schemeClr val="tx2"/>
                </a:solidFill>
              </a:rPr>
              <a:t>đư</a:t>
            </a:r>
            <a:r>
              <a:rPr lang="en-US" sz="3200">
                <a:solidFill>
                  <a:schemeClr val="tx2"/>
                </a:solidFill>
              </a:rPr>
              <a:t>ợc </a:t>
            </a:r>
            <a:r>
              <a:rPr lang="vi-VN" sz="3200">
                <a:solidFill>
                  <a:schemeClr val="tx2"/>
                </a:solidFill>
              </a:rPr>
              <a:t>đ</a:t>
            </a:r>
            <a:r>
              <a:rPr lang="en-US" sz="3200">
                <a:solidFill>
                  <a:schemeClr val="tx2"/>
                </a:solidFill>
              </a:rPr>
              <a:t>ặt trân trọng trong các bảo tàng lớn của </a:t>
            </a:r>
            <a:r>
              <a:rPr lang="vi-VN" sz="3200">
                <a:solidFill>
                  <a:schemeClr val="tx2"/>
                </a:solidFill>
              </a:rPr>
              <a:t>đ</a:t>
            </a:r>
            <a:r>
              <a:rPr lang="en-US" sz="3200">
                <a:solidFill>
                  <a:schemeClr val="tx2"/>
                </a:solidFill>
              </a:rPr>
              <a:t>ất n</a:t>
            </a:r>
            <a:r>
              <a:rPr lang="vi-VN" sz="3200">
                <a:solidFill>
                  <a:schemeClr val="tx2"/>
                </a:solidFill>
              </a:rPr>
              <a:t>ư</a:t>
            </a:r>
            <a:r>
              <a:rPr lang="en-US" sz="3200">
                <a:solidFill>
                  <a:schemeClr val="tx2"/>
                </a:solidFill>
              </a:rPr>
              <a:t>ớc 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98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Bài viết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52600" y="0"/>
            <a:ext cx="678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Ng</a:t>
            </a:r>
            <a:r>
              <a:rPr lang="vi-VN" sz="3600" b="1">
                <a:solidFill>
                  <a:srgbClr val="0000FF"/>
                </a:solidFill>
              </a:rPr>
              <a:t>ư</a:t>
            </a:r>
            <a:r>
              <a:rPr lang="en-US" sz="3600" b="1">
                <a:solidFill>
                  <a:srgbClr val="0000FF"/>
                </a:solidFill>
              </a:rPr>
              <a:t>ời chiến sĩ giàu nghị lực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5800" y="914400"/>
            <a:ext cx="632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*  Đoạn v</a:t>
            </a:r>
            <a:r>
              <a:rPr lang="vi-VN" sz="3200">
                <a:solidFill>
                  <a:schemeClr val="tx2"/>
                </a:solidFill>
              </a:rPr>
              <a:t>ă</a:t>
            </a:r>
            <a:r>
              <a:rPr lang="en-US" sz="3200">
                <a:solidFill>
                  <a:schemeClr val="tx2"/>
                </a:solidFill>
              </a:rPr>
              <a:t>n viết về ai? 	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609600" y="1600200"/>
            <a:ext cx="807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* Đoạn v</a:t>
            </a:r>
            <a:r>
              <a:rPr lang="vi-VN" sz="3200">
                <a:solidFill>
                  <a:srgbClr val="FF0000"/>
                </a:solidFill>
              </a:rPr>
              <a:t>ă</a:t>
            </a:r>
            <a:r>
              <a:rPr lang="en-US" sz="3200">
                <a:solidFill>
                  <a:srgbClr val="FF0000"/>
                </a:solidFill>
              </a:rPr>
              <a:t>n viết về họa sĩ Lê Duy Ứng.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533400" y="243840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/>
              <a:t>* </a:t>
            </a:r>
            <a:r>
              <a:rPr lang="en-US" sz="3200"/>
              <a:t>Câu chuyện kể về chuyện gì cảm </a:t>
            </a:r>
            <a:r>
              <a:rPr lang="vi-VN" sz="3200"/>
              <a:t>đ</a:t>
            </a:r>
            <a:r>
              <a:rPr lang="en-US" sz="3200"/>
              <a:t>ộng?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228600" y="3581400"/>
            <a:ext cx="8763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</a:rPr>
              <a:t>*</a:t>
            </a:r>
            <a:r>
              <a:rPr lang="en-US" sz="3200">
                <a:solidFill>
                  <a:srgbClr val="FF0000"/>
                </a:solidFill>
              </a:rPr>
              <a:t>Lê Duy Ứng vẽ bức chân dung Bác Hồ bằng máu chảy từ </a:t>
            </a:r>
            <a:r>
              <a:rPr lang="vi-VN" sz="3200">
                <a:solidFill>
                  <a:srgbClr val="FF0000"/>
                </a:solidFill>
              </a:rPr>
              <a:t>đ</a:t>
            </a:r>
            <a:r>
              <a:rPr lang="en-US" sz="3200">
                <a:solidFill>
                  <a:srgbClr val="FF0000"/>
                </a:solidFill>
              </a:rPr>
              <a:t>ôi mắt bị th</a:t>
            </a:r>
            <a:r>
              <a:rPr lang="vi-VN" sz="3200">
                <a:solidFill>
                  <a:srgbClr val="FF0000"/>
                </a:solidFill>
              </a:rPr>
              <a:t>ươ</a:t>
            </a:r>
            <a:r>
              <a:rPr lang="en-US" sz="3200">
                <a:solidFill>
                  <a:srgbClr val="FF0000"/>
                </a:solidFill>
              </a:rPr>
              <a:t>ng của mình.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/>
              <a:t> 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/>
      <p:bldP spid="56333" grpId="0"/>
      <p:bldP spid="563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198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Bài viết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52600" y="0"/>
            <a:ext cx="678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Ng</a:t>
            </a:r>
            <a:r>
              <a:rPr lang="vi-VN" sz="3600" b="1">
                <a:solidFill>
                  <a:srgbClr val="0000FF"/>
                </a:solidFill>
              </a:rPr>
              <a:t>ư</a:t>
            </a:r>
            <a:r>
              <a:rPr lang="en-US" sz="3600" b="1">
                <a:solidFill>
                  <a:srgbClr val="0000FF"/>
                </a:solidFill>
              </a:rPr>
              <a:t>ời chiến sĩ giàu nghị lực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80772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	Trong trận chiến </a:t>
            </a:r>
            <a:r>
              <a:rPr lang="vi-VN" sz="4000">
                <a:solidFill>
                  <a:schemeClr val="tx2"/>
                </a:solidFill>
              </a:rPr>
              <a:t>đ</a:t>
            </a:r>
            <a:r>
              <a:rPr lang="en-US" sz="4000">
                <a:solidFill>
                  <a:schemeClr val="tx2"/>
                </a:solidFill>
              </a:rPr>
              <a:t>ấu giải phóng Sài Gòn cuối tháng 4 n</a:t>
            </a:r>
            <a:r>
              <a:rPr lang="vi-VN" sz="4000">
                <a:solidFill>
                  <a:schemeClr val="tx2"/>
                </a:solidFill>
              </a:rPr>
              <a:t>ă</a:t>
            </a:r>
            <a:r>
              <a:rPr lang="en-US" sz="4000">
                <a:solidFill>
                  <a:schemeClr val="tx2"/>
                </a:solidFill>
              </a:rPr>
              <a:t>m 1975, Lê    Duy Ứng bị th</a:t>
            </a:r>
            <a:r>
              <a:rPr lang="vi-VN" sz="4000">
                <a:solidFill>
                  <a:schemeClr val="tx2"/>
                </a:solidFill>
              </a:rPr>
              <a:t>ươ</a:t>
            </a:r>
            <a:r>
              <a:rPr lang="en-US" sz="4000">
                <a:solidFill>
                  <a:schemeClr val="tx2"/>
                </a:solidFill>
              </a:rPr>
              <a:t>ng nặng.Anh </a:t>
            </a:r>
            <a:r>
              <a:rPr lang="vi-VN" sz="4000">
                <a:solidFill>
                  <a:schemeClr val="tx2"/>
                </a:solidFill>
              </a:rPr>
              <a:t>đ</a:t>
            </a:r>
            <a:r>
              <a:rPr lang="en-US" sz="4000">
                <a:solidFill>
                  <a:schemeClr val="tx2"/>
                </a:solidFill>
              </a:rPr>
              <a:t>ã quệt máu chảy từ </a:t>
            </a:r>
            <a:r>
              <a:rPr lang="vi-VN" sz="4000">
                <a:solidFill>
                  <a:schemeClr val="tx2"/>
                </a:solidFill>
              </a:rPr>
              <a:t>đ</a:t>
            </a:r>
            <a:r>
              <a:rPr lang="en-US" sz="4000">
                <a:solidFill>
                  <a:schemeClr val="tx2"/>
                </a:solidFill>
              </a:rPr>
              <a:t>ôi mắt bị th</a:t>
            </a:r>
            <a:r>
              <a:rPr lang="vi-VN" sz="4000">
                <a:solidFill>
                  <a:schemeClr val="tx2"/>
                </a:solidFill>
              </a:rPr>
              <a:t>ươ</a:t>
            </a:r>
            <a:r>
              <a:rPr lang="en-US" sz="4000">
                <a:solidFill>
                  <a:schemeClr val="tx2"/>
                </a:solidFill>
              </a:rPr>
              <a:t>ng vẽ một bức chân dung Bác Hồ. Tác phẩm của ng</a:t>
            </a:r>
            <a:r>
              <a:rPr lang="vi-VN" sz="4000">
                <a:solidFill>
                  <a:schemeClr val="tx2"/>
                </a:solidFill>
              </a:rPr>
              <a:t>ư</a:t>
            </a:r>
            <a:r>
              <a:rPr lang="en-US" sz="4000">
                <a:solidFill>
                  <a:schemeClr val="tx2"/>
                </a:solidFill>
              </a:rPr>
              <a:t>ời th</a:t>
            </a:r>
            <a:r>
              <a:rPr lang="vi-VN" sz="4000">
                <a:solidFill>
                  <a:schemeClr val="tx2"/>
                </a:solidFill>
              </a:rPr>
              <a:t>ươ</a:t>
            </a:r>
            <a:r>
              <a:rPr lang="en-US" sz="4000">
                <a:solidFill>
                  <a:schemeClr val="tx2"/>
                </a:solidFill>
              </a:rPr>
              <a:t>ng binh hỏng mắt </a:t>
            </a:r>
            <a:r>
              <a:rPr lang="vi-VN" sz="4000">
                <a:solidFill>
                  <a:schemeClr val="tx2"/>
                </a:solidFill>
              </a:rPr>
              <a:t>đ</a:t>
            </a:r>
            <a:r>
              <a:rPr lang="en-US" sz="4000">
                <a:solidFill>
                  <a:schemeClr val="tx2"/>
                </a:solidFill>
              </a:rPr>
              <a:t>ã gây xúc </a:t>
            </a:r>
            <a:r>
              <a:rPr lang="vi-VN" sz="4000">
                <a:solidFill>
                  <a:schemeClr val="tx2"/>
                </a:solidFill>
              </a:rPr>
              <a:t>đ</a:t>
            </a:r>
            <a:r>
              <a:rPr lang="en-US" sz="4000">
                <a:solidFill>
                  <a:schemeClr val="tx2"/>
                </a:solidFill>
              </a:rPr>
              <a:t>ộng cho </a:t>
            </a:r>
            <a:r>
              <a:rPr lang="vi-VN" sz="4000">
                <a:solidFill>
                  <a:schemeClr val="tx2"/>
                </a:solidFill>
              </a:rPr>
              <a:t>đ</a:t>
            </a:r>
            <a:r>
              <a:rPr lang="en-US" sz="4000">
                <a:solidFill>
                  <a:schemeClr val="tx2"/>
                </a:solidFill>
              </a:rPr>
              <a:t>ồng bào cả n</a:t>
            </a:r>
            <a:r>
              <a:rPr lang="vi-VN" sz="4000">
                <a:solidFill>
                  <a:schemeClr val="tx2"/>
                </a:solidFill>
              </a:rPr>
              <a:t>ư</a:t>
            </a:r>
            <a:r>
              <a:rPr lang="en-US" sz="4000">
                <a:solidFill>
                  <a:schemeClr val="tx2"/>
                </a:solidFill>
              </a:rPr>
              <a:t>ớc. 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2286000" y="13716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733800" y="2667000"/>
            <a:ext cx="2286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4800600" y="51816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V="1">
            <a:off x="2362200" y="2133600"/>
            <a:ext cx="1752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V="1">
            <a:off x="3810000" y="3505200"/>
            <a:ext cx="2362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V="1">
            <a:off x="1828800" y="6248400"/>
            <a:ext cx="2057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 flipV="1">
            <a:off x="5181600" y="5562600"/>
            <a:ext cx="2057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2133600" y="5715000"/>
            <a:ext cx="1905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09" grpId="1" animBg="1"/>
      <p:bldP spid="47110" grpId="0" animBg="1"/>
      <p:bldP spid="47110" grpId="1" animBg="1"/>
      <p:bldP spid="47112" grpId="0" animBg="1"/>
      <p:bldP spid="47112" grpId="1" animBg="1"/>
      <p:bldP spid="47117" grpId="0" animBg="1"/>
      <p:bldP spid="471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Bài viết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752600" y="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Ng</a:t>
            </a:r>
            <a:r>
              <a:rPr lang="vi-VN" sz="4000" b="1">
                <a:solidFill>
                  <a:srgbClr val="0000FF"/>
                </a:solidFill>
              </a:rPr>
              <a:t>ư</a:t>
            </a:r>
            <a:r>
              <a:rPr lang="en-US" sz="4000" b="1">
                <a:solidFill>
                  <a:srgbClr val="0000FF"/>
                </a:solidFill>
              </a:rPr>
              <a:t>ời chiến sĩ giàu nghị lực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</a:rPr>
              <a:t>	 Từ </a:t>
            </a:r>
            <a:r>
              <a:rPr lang="vi-VN" sz="4400">
                <a:solidFill>
                  <a:schemeClr val="tx2"/>
                </a:solidFill>
              </a:rPr>
              <a:t>đ</a:t>
            </a:r>
            <a:r>
              <a:rPr lang="en-US" sz="4400">
                <a:solidFill>
                  <a:schemeClr val="tx2"/>
                </a:solidFill>
              </a:rPr>
              <a:t>ó </a:t>
            </a:r>
            <a:r>
              <a:rPr lang="vi-VN" sz="4400">
                <a:solidFill>
                  <a:schemeClr val="tx2"/>
                </a:solidFill>
              </a:rPr>
              <a:t>đ</a:t>
            </a:r>
            <a:r>
              <a:rPr lang="en-US" sz="4400">
                <a:solidFill>
                  <a:schemeClr val="tx2"/>
                </a:solidFill>
              </a:rPr>
              <a:t>ến nay, hoạ sĩ Lê Duy Ứng </a:t>
            </a:r>
            <a:r>
              <a:rPr lang="vi-VN" sz="4400">
                <a:solidFill>
                  <a:schemeClr val="tx2"/>
                </a:solidFill>
              </a:rPr>
              <a:t>đ</a:t>
            </a:r>
            <a:r>
              <a:rPr lang="en-US" sz="4400">
                <a:solidFill>
                  <a:schemeClr val="tx2"/>
                </a:solidFill>
              </a:rPr>
              <a:t>ã có h</a:t>
            </a:r>
            <a:r>
              <a:rPr lang="vi-VN" sz="4400">
                <a:solidFill>
                  <a:schemeClr val="tx2"/>
                </a:solidFill>
              </a:rPr>
              <a:t>ơ</a:t>
            </a:r>
            <a:r>
              <a:rPr lang="en-US" sz="4400">
                <a:solidFill>
                  <a:schemeClr val="tx2"/>
                </a:solidFill>
              </a:rPr>
              <a:t>n 30 triển lãm tranh, t</a:t>
            </a:r>
            <a:r>
              <a:rPr lang="vi-VN" sz="4400">
                <a:solidFill>
                  <a:schemeClr val="tx2"/>
                </a:solidFill>
              </a:rPr>
              <a:t>ư</a:t>
            </a:r>
            <a:r>
              <a:rPr lang="en-US" sz="4400">
                <a:solidFill>
                  <a:schemeClr val="tx2"/>
                </a:solidFill>
              </a:rPr>
              <a:t>ợng,</a:t>
            </a:r>
            <a:r>
              <a:rPr lang="vi-VN" sz="4400">
                <a:solidFill>
                  <a:schemeClr val="tx2"/>
                </a:solidFill>
              </a:rPr>
              <a:t>đ</a:t>
            </a:r>
            <a:r>
              <a:rPr lang="en-US" sz="4400">
                <a:solidFill>
                  <a:schemeClr val="tx2"/>
                </a:solidFill>
              </a:rPr>
              <a:t>oạt 5 giải th</a:t>
            </a:r>
            <a:r>
              <a:rPr lang="vi-VN" sz="4400">
                <a:solidFill>
                  <a:schemeClr val="tx2"/>
                </a:solidFill>
              </a:rPr>
              <a:t>ư</a:t>
            </a:r>
            <a:r>
              <a:rPr lang="en-US" sz="4400">
                <a:solidFill>
                  <a:schemeClr val="tx2"/>
                </a:solidFill>
              </a:rPr>
              <a:t>ởng mĩ thuật quốc gia và quốc tế. Nhiều tác phẩm của anh </a:t>
            </a:r>
            <a:r>
              <a:rPr lang="vi-VN" sz="4400">
                <a:solidFill>
                  <a:schemeClr val="tx2"/>
                </a:solidFill>
              </a:rPr>
              <a:t>đư</a:t>
            </a:r>
            <a:r>
              <a:rPr lang="en-US" sz="4400">
                <a:solidFill>
                  <a:schemeClr val="tx2"/>
                </a:solidFill>
              </a:rPr>
              <a:t>ợc </a:t>
            </a:r>
            <a:r>
              <a:rPr lang="vi-VN" sz="4400">
                <a:solidFill>
                  <a:schemeClr val="tx2"/>
                </a:solidFill>
              </a:rPr>
              <a:t>đ</a:t>
            </a:r>
            <a:r>
              <a:rPr lang="en-US" sz="4400">
                <a:solidFill>
                  <a:schemeClr val="tx2"/>
                </a:solidFill>
              </a:rPr>
              <a:t>ặt trân trọng trong các bảo tàng lớn của </a:t>
            </a:r>
            <a:r>
              <a:rPr lang="vi-VN" sz="4400">
                <a:solidFill>
                  <a:schemeClr val="tx2"/>
                </a:solidFill>
              </a:rPr>
              <a:t>đ</a:t>
            </a:r>
            <a:r>
              <a:rPr lang="en-US" sz="4400">
                <a:solidFill>
                  <a:schemeClr val="tx2"/>
                </a:solidFill>
              </a:rPr>
              <a:t>ất n</a:t>
            </a:r>
            <a:r>
              <a:rPr lang="vi-VN" sz="4400">
                <a:solidFill>
                  <a:schemeClr val="tx2"/>
                </a:solidFill>
              </a:rPr>
              <a:t>ư</a:t>
            </a:r>
            <a:r>
              <a:rPr lang="en-US" sz="4400">
                <a:solidFill>
                  <a:schemeClr val="tx2"/>
                </a:solidFill>
              </a:rPr>
              <a:t>ớc .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5943600" y="1981200"/>
            <a:ext cx="2209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191000" y="4724400"/>
            <a:ext cx="2133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5943600" y="2667000"/>
            <a:ext cx="2209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12"/>
          <p:cNvSpPr>
            <a:spLocks noChangeShapeType="1"/>
          </p:cNvSpPr>
          <p:nvPr/>
        </p:nvSpPr>
        <p:spPr bwMode="auto">
          <a:xfrm>
            <a:off x="4419600" y="541020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33" grpId="1" animBg="1"/>
      <p:bldP spid="48136" grpId="0" animBg="1"/>
      <p:bldP spid="4813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u="sng"/>
              <a:t>Chính tả </a:t>
            </a:r>
            <a:r>
              <a:rPr lang="en-US" sz="3200"/>
              <a:t>(nghe-viết)</a:t>
            </a:r>
            <a:endParaRPr lang="en-US" sz="3200" b="1" u="sng"/>
          </a:p>
        </p:txBody>
      </p:sp>
      <p:sp>
        <p:nvSpPr>
          <p:cNvPr id="8195" name="Line 11"/>
          <p:cNvSpPr>
            <a:spLocks noChangeShapeType="1"/>
          </p:cNvSpPr>
          <p:nvPr/>
        </p:nvSpPr>
        <p:spPr bwMode="auto">
          <a:xfrm>
            <a:off x="1828800" y="2971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457200" y="15240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Bài viết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1905000" y="2667000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……  lỗi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209800" y="29718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Sài Gòn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343400" y="2971800"/>
            <a:ext cx="327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quệt máu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133600" y="3733800"/>
            <a:ext cx="251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hỏng mắt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648200" y="3717925"/>
            <a:ext cx="2514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xúc </a:t>
            </a:r>
            <a:r>
              <a:rPr lang="vi-VN" sz="3600" b="1">
                <a:solidFill>
                  <a:srgbClr val="FF00FF"/>
                </a:solidFill>
              </a:rPr>
              <a:t>đ</a:t>
            </a:r>
            <a:r>
              <a:rPr lang="en-US" sz="3600" b="1">
                <a:solidFill>
                  <a:srgbClr val="FF00FF"/>
                </a:solidFill>
              </a:rPr>
              <a:t>ộng</a:t>
            </a:r>
          </a:p>
          <a:p>
            <a:pPr eaLnBrk="1" hangingPunct="1">
              <a:spcBef>
                <a:spcPct val="50000"/>
              </a:spcBef>
            </a:pPr>
            <a:endParaRPr lang="en-US" sz="3600" b="1">
              <a:solidFill>
                <a:srgbClr val="FF00FF"/>
              </a:solidFill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2286000" y="46482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triển lãm  </a:t>
            </a:r>
          </a:p>
        </p:txBody>
      </p:sp>
      <p:sp>
        <p:nvSpPr>
          <p:cNvPr id="8203" name="Text Box 25"/>
          <p:cNvSpPr txBox="1">
            <a:spLocks noChangeArrowheads="1"/>
          </p:cNvSpPr>
          <p:nvPr/>
        </p:nvSpPr>
        <p:spPr bwMode="auto">
          <a:xfrm>
            <a:off x="2133600" y="1371600"/>
            <a:ext cx="678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Ng</a:t>
            </a:r>
            <a:r>
              <a:rPr lang="vi-VN" sz="3600" b="1">
                <a:solidFill>
                  <a:srgbClr val="0000FF"/>
                </a:solidFill>
              </a:rPr>
              <a:t>ư</a:t>
            </a:r>
            <a:r>
              <a:rPr lang="en-US" sz="3600" b="1">
                <a:solidFill>
                  <a:srgbClr val="0000FF"/>
                </a:solidFill>
              </a:rPr>
              <a:t>ời chiến sĩ giàu nghị lực 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4953000" y="4632325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bảo tàng 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/>
      <p:bldP spid="24595" grpId="0"/>
      <p:bldP spid="24596" grpId="0"/>
      <p:bldP spid="24597" grpId="0"/>
      <p:bldP spid="24600" grpId="0"/>
      <p:bldP spid="246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solidFill>
                  <a:srgbClr val="0000FF"/>
                </a:solidFill>
              </a:rPr>
              <a:t>        </a:t>
            </a:r>
          </a:p>
          <a:p>
            <a:pPr eaLnBrk="1" hangingPunct="1"/>
            <a:r>
              <a:rPr lang="en-US" sz="3600">
                <a:solidFill>
                  <a:srgbClr val="0000FF"/>
                </a:solidFill>
              </a:rPr>
              <a:t>                  </a:t>
            </a:r>
            <a:r>
              <a:rPr lang="en-US" sz="3600">
                <a:solidFill>
                  <a:srgbClr val="FF0066"/>
                </a:solidFill>
              </a:rPr>
              <a:t>Chính tả  (nghe-viết)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371600" y="1763713"/>
            <a:ext cx="137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/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1600200" y="25908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1676400" y="2438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…lỗi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228600" y="1660525"/>
            <a:ext cx="1981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FF"/>
                </a:solidFill>
              </a:rPr>
              <a:t>Bài viết </a:t>
            </a:r>
          </a:p>
          <a:p>
            <a:pPr eaLnBrk="1" hangingPunct="1">
              <a:spcBef>
                <a:spcPct val="50000"/>
              </a:spcBef>
            </a:pPr>
            <a:endParaRPr lang="en-US" sz="4000">
              <a:solidFill>
                <a:srgbClr val="FF00FF"/>
              </a:solidFill>
            </a:endParaRPr>
          </a:p>
        </p:txBody>
      </p:sp>
      <p:sp>
        <p:nvSpPr>
          <p:cNvPr id="9223" name="Line 12"/>
          <p:cNvSpPr>
            <a:spLocks noChangeShapeType="1"/>
          </p:cNvSpPr>
          <p:nvPr/>
        </p:nvSpPr>
        <p:spPr bwMode="auto">
          <a:xfrm flipH="1">
            <a:off x="2438400" y="1143000"/>
            <a:ext cx="1447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Text Box 14"/>
          <p:cNvSpPr txBox="1">
            <a:spLocks noChangeArrowheads="1"/>
          </p:cNvSpPr>
          <p:nvPr/>
        </p:nvSpPr>
        <p:spPr bwMode="auto">
          <a:xfrm>
            <a:off x="228600" y="685800"/>
            <a:ext cx="762000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9225" name="Text Box 18"/>
          <p:cNvSpPr txBox="1">
            <a:spLocks noChangeArrowheads="1"/>
          </p:cNvSpPr>
          <p:nvPr/>
        </p:nvSpPr>
        <p:spPr bwMode="auto">
          <a:xfrm>
            <a:off x="2133600" y="16764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Ng</a:t>
            </a:r>
            <a:r>
              <a:rPr lang="vi-VN" sz="4000" b="1">
                <a:solidFill>
                  <a:srgbClr val="0000FF"/>
                </a:solidFill>
              </a:rPr>
              <a:t>ư</a:t>
            </a:r>
            <a:r>
              <a:rPr lang="en-US" sz="4000" b="1">
                <a:solidFill>
                  <a:srgbClr val="0000FF"/>
                </a:solidFill>
              </a:rPr>
              <a:t>ời chiến sĩ giàu nghị lực </a:t>
            </a:r>
          </a:p>
        </p:txBody>
      </p:sp>
      <p:sp>
        <p:nvSpPr>
          <p:cNvPr id="9226" name="Text Box 19"/>
          <p:cNvSpPr txBox="1">
            <a:spLocks noChangeArrowheads="1"/>
          </p:cNvSpPr>
          <p:nvPr/>
        </p:nvSpPr>
        <p:spPr bwMode="auto">
          <a:xfrm>
            <a:off x="0" y="24384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Chỗ sửa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Bài viết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52600" y="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Ng</a:t>
            </a:r>
            <a:r>
              <a:rPr lang="vi-VN" sz="4000" b="1">
                <a:solidFill>
                  <a:srgbClr val="0000FF"/>
                </a:solidFill>
              </a:rPr>
              <a:t>ư</a:t>
            </a:r>
            <a:r>
              <a:rPr lang="en-US" sz="4000" b="1">
                <a:solidFill>
                  <a:srgbClr val="0000FF"/>
                </a:solidFill>
              </a:rPr>
              <a:t>ời chiến sĩ giàu nghị lực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723900"/>
            <a:ext cx="9144000" cy="61864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</a:rPr>
              <a:t>	Trong trận chiến </a:t>
            </a:r>
            <a:r>
              <a:rPr lang="vi-VN" sz="3600">
                <a:solidFill>
                  <a:schemeClr val="tx2"/>
                </a:solidFill>
              </a:rPr>
              <a:t>đ</a:t>
            </a:r>
            <a:r>
              <a:rPr lang="en-US" sz="3600">
                <a:solidFill>
                  <a:schemeClr val="tx2"/>
                </a:solidFill>
              </a:rPr>
              <a:t>ấu giải phóng Sài Gòn cuối tháng 4 n</a:t>
            </a:r>
            <a:r>
              <a:rPr lang="vi-VN" sz="3600">
                <a:solidFill>
                  <a:schemeClr val="tx2"/>
                </a:solidFill>
              </a:rPr>
              <a:t>ă</a:t>
            </a:r>
            <a:r>
              <a:rPr lang="en-US" sz="3600">
                <a:solidFill>
                  <a:schemeClr val="tx2"/>
                </a:solidFill>
              </a:rPr>
              <a:t>m 1975, Lê Duy Ứng bị th</a:t>
            </a:r>
            <a:r>
              <a:rPr lang="vi-VN" sz="3600">
                <a:solidFill>
                  <a:schemeClr val="tx2"/>
                </a:solidFill>
              </a:rPr>
              <a:t>ươ</a:t>
            </a:r>
            <a:r>
              <a:rPr lang="en-US" sz="3600">
                <a:solidFill>
                  <a:schemeClr val="tx2"/>
                </a:solidFill>
              </a:rPr>
              <a:t>ng nặng.Anh </a:t>
            </a:r>
            <a:r>
              <a:rPr lang="vi-VN" sz="3600">
                <a:solidFill>
                  <a:schemeClr val="tx2"/>
                </a:solidFill>
              </a:rPr>
              <a:t>đ</a:t>
            </a:r>
            <a:r>
              <a:rPr lang="en-US" sz="3600">
                <a:solidFill>
                  <a:schemeClr val="tx2"/>
                </a:solidFill>
              </a:rPr>
              <a:t>ã quệt máu chảy từ </a:t>
            </a:r>
            <a:r>
              <a:rPr lang="vi-VN" sz="3600">
                <a:solidFill>
                  <a:schemeClr val="tx2"/>
                </a:solidFill>
              </a:rPr>
              <a:t>đ</a:t>
            </a:r>
            <a:r>
              <a:rPr lang="en-US" sz="3600">
                <a:solidFill>
                  <a:schemeClr val="tx2"/>
                </a:solidFill>
              </a:rPr>
              <a:t>ôi mắt bị th</a:t>
            </a:r>
            <a:r>
              <a:rPr lang="vi-VN" sz="3600">
                <a:solidFill>
                  <a:schemeClr val="tx2"/>
                </a:solidFill>
              </a:rPr>
              <a:t>ươ</a:t>
            </a:r>
            <a:r>
              <a:rPr lang="en-US" sz="3600">
                <a:solidFill>
                  <a:schemeClr val="tx2"/>
                </a:solidFill>
              </a:rPr>
              <a:t>ng vẽ một bức chân dung Bác Hồ. Tác phẩm của ng</a:t>
            </a:r>
            <a:r>
              <a:rPr lang="vi-VN" sz="3600">
                <a:solidFill>
                  <a:schemeClr val="tx2"/>
                </a:solidFill>
              </a:rPr>
              <a:t>ư</a:t>
            </a:r>
            <a:r>
              <a:rPr lang="en-US" sz="3600">
                <a:solidFill>
                  <a:schemeClr val="tx2"/>
                </a:solidFill>
              </a:rPr>
              <a:t>ời th</a:t>
            </a:r>
            <a:r>
              <a:rPr lang="vi-VN" sz="3600">
                <a:solidFill>
                  <a:schemeClr val="tx2"/>
                </a:solidFill>
              </a:rPr>
              <a:t>ươ</a:t>
            </a:r>
            <a:r>
              <a:rPr lang="en-US" sz="3600">
                <a:solidFill>
                  <a:schemeClr val="tx2"/>
                </a:solidFill>
              </a:rPr>
              <a:t>ng binh hỏng mắt </a:t>
            </a:r>
            <a:r>
              <a:rPr lang="vi-VN" sz="3600">
                <a:solidFill>
                  <a:schemeClr val="tx2"/>
                </a:solidFill>
              </a:rPr>
              <a:t>đ</a:t>
            </a:r>
            <a:r>
              <a:rPr lang="en-US" sz="3600">
                <a:solidFill>
                  <a:schemeClr val="tx2"/>
                </a:solidFill>
              </a:rPr>
              <a:t>ã gây xúc </a:t>
            </a:r>
            <a:r>
              <a:rPr lang="vi-VN" sz="3600">
                <a:solidFill>
                  <a:schemeClr val="tx2"/>
                </a:solidFill>
              </a:rPr>
              <a:t>đ</a:t>
            </a:r>
            <a:r>
              <a:rPr lang="en-US" sz="3600">
                <a:solidFill>
                  <a:schemeClr val="tx2"/>
                </a:solidFill>
              </a:rPr>
              <a:t>ộng cho </a:t>
            </a:r>
            <a:r>
              <a:rPr lang="vi-VN" sz="3600">
                <a:solidFill>
                  <a:schemeClr val="tx2"/>
                </a:solidFill>
              </a:rPr>
              <a:t>đ</a:t>
            </a:r>
            <a:r>
              <a:rPr lang="en-US" sz="3600">
                <a:solidFill>
                  <a:schemeClr val="tx2"/>
                </a:solidFill>
              </a:rPr>
              <a:t>ồng bào cả n</a:t>
            </a:r>
            <a:r>
              <a:rPr lang="vi-VN" sz="3600">
                <a:solidFill>
                  <a:schemeClr val="tx2"/>
                </a:solidFill>
              </a:rPr>
              <a:t>ư</a:t>
            </a:r>
            <a:r>
              <a:rPr lang="en-US" sz="3600">
                <a:solidFill>
                  <a:schemeClr val="tx2"/>
                </a:solidFill>
              </a:rPr>
              <a:t>ớc. Từ </a:t>
            </a:r>
            <a:r>
              <a:rPr lang="vi-VN" sz="3600">
                <a:solidFill>
                  <a:schemeClr val="tx2"/>
                </a:solidFill>
              </a:rPr>
              <a:t>đ</a:t>
            </a:r>
            <a:r>
              <a:rPr lang="en-US" sz="3600">
                <a:solidFill>
                  <a:schemeClr val="tx2"/>
                </a:solidFill>
              </a:rPr>
              <a:t>ó </a:t>
            </a:r>
            <a:r>
              <a:rPr lang="vi-VN" sz="3600">
                <a:solidFill>
                  <a:schemeClr val="tx2"/>
                </a:solidFill>
              </a:rPr>
              <a:t>đ</a:t>
            </a:r>
            <a:r>
              <a:rPr lang="en-US" sz="3600">
                <a:solidFill>
                  <a:schemeClr val="tx2"/>
                </a:solidFill>
              </a:rPr>
              <a:t>ến nay, hoạ sĩ Lê Duy Ứng </a:t>
            </a:r>
            <a:r>
              <a:rPr lang="vi-VN" sz="3600">
                <a:solidFill>
                  <a:schemeClr val="tx2"/>
                </a:solidFill>
              </a:rPr>
              <a:t>đ</a:t>
            </a:r>
            <a:r>
              <a:rPr lang="en-US" sz="3600">
                <a:solidFill>
                  <a:schemeClr val="tx2"/>
                </a:solidFill>
              </a:rPr>
              <a:t>ã có h</a:t>
            </a:r>
            <a:r>
              <a:rPr lang="vi-VN" sz="3600">
                <a:solidFill>
                  <a:schemeClr val="tx2"/>
                </a:solidFill>
              </a:rPr>
              <a:t>ơ</a:t>
            </a:r>
            <a:r>
              <a:rPr lang="en-US" sz="3600">
                <a:solidFill>
                  <a:schemeClr val="tx2"/>
                </a:solidFill>
              </a:rPr>
              <a:t>n 30 triển lãm tranh, t</a:t>
            </a:r>
            <a:r>
              <a:rPr lang="vi-VN" sz="3600">
                <a:solidFill>
                  <a:schemeClr val="tx2"/>
                </a:solidFill>
              </a:rPr>
              <a:t>ư</a:t>
            </a:r>
            <a:r>
              <a:rPr lang="en-US" sz="3600">
                <a:solidFill>
                  <a:schemeClr val="tx2"/>
                </a:solidFill>
              </a:rPr>
              <a:t>ợng,</a:t>
            </a:r>
            <a:r>
              <a:rPr lang="vi-VN" sz="3600">
                <a:solidFill>
                  <a:schemeClr val="tx2"/>
                </a:solidFill>
              </a:rPr>
              <a:t>đ</a:t>
            </a:r>
            <a:r>
              <a:rPr lang="en-US" sz="3600">
                <a:solidFill>
                  <a:schemeClr val="tx2"/>
                </a:solidFill>
              </a:rPr>
              <a:t>oạt 5 giải th</a:t>
            </a:r>
            <a:r>
              <a:rPr lang="vi-VN" sz="3600">
                <a:solidFill>
                  <a:schemeClr val="tx2"/>
                </a:solidFill>
              </a:rPr>
              <a:t>ư</a:t>
            </a:r>
            <a:r>
              <a:rPr lang="en-US" sz="3600">
                <a:solidFill>
                  <a:schemeClr val="tx2"/>
                </a:solidFill>
              </a:rPr>
              <a:t>ởng mĩ thuật quốc gia và quốc tế. Nhiều tác phẩm của anh </a:t>
            </a:r>
            <a:r>
              <a:rPr lang="vi-VN" sz="3600">
                <a:solidFill>
                  <a:schemeClr val="tx2"/>
                </a:solidFill>
              </a:rPr>
              <a:t>đư</a:t>
            </a:r>
            <a:r>
              <a:rPr lang="en-US" sz="3600">
                <a:solidFill>
                  <a:schemeClr val="tx2"/>
                </a:solidFill>
              </a:rPr>
              <a:t>ợc </a:t>
            </a:r>
            <a:r>
              <a:rPr lang="vi-VN" sz="3600">
                <a:solidFill>
                  <a:schemeClr val="tx2"/>
                </a:solidFill>
              </a:rPr>
              <a:t>đ</a:t>
            </a:r>
            <a:r>
              <a:rPr lang="en-US" sz="3600">
                <a:solidFill>
                  <a:schemeClr val="tx2"/>
                </a:solidFill>
              </a:rPr>
              <a:t>ặt trân trọng trong các bảo tàng lớn của </a:t>
            </a:r>
            <a:r>
              <a:rPr lang="vi-VN" sz="3600">
                <a:solidFill>
                  <a:schemeClr val="tx2"/>
                </a:solidFill>
              </a:rPr>
              <a:t>đ</a:t>
            </a:r>
            <a:r>
              <a:rPr lang="en-US" sz="3600">
                <a:solidFill>
                  <a:schemeClr val="tx2"/>
                </a:solidFill>
              </a:rPr>
              <a:t>ất n</a:t>
            </a:r>
            <a:r>
              <a:rPr lang="vi-VN" sz="3600">
                <a:solidFill>
                  <a:schemeClr val="tx2"/>
                </a:solidFill>
              </a:rPr>
              <a:t>ư</a:t>
            </a:r>
            <a:r>
              <a:rPr lang="en-US" sz="3600">
                <a:solidFill>
                  <a:schemeClr val="tx2"/>
                </a:solidFill>
              </a:rPr>
              <a:t>ớc 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</TotalTime>
  <Words>533</Words>
  <Application>Microsoft Office PowerPoint</Application>
  <PresentationFormat>On-screen Show (4:3)</PresentationFormat>
  <Paragraphs>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134</cp:revision>
  <dcterms:created xsi:type="dcterms:W3CDTF">2008-11-03T12:07:29Z</dcterms:created>
  <dcterms:modified xsi:type="dcterms:W3CDTF">2016-06-30T01:38:25Z</dcterms:modified>
</cp:coreProperties>
</file>